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8" r:id="rId3"/>
    <p:sldId id="270" r:id="rId4"/>
    <p:sldId id="463" r:id="rId5"/>
    <p:sldId id="487" r:id="rId6"/>
    <p:sldId id="467" r:id="rId7"/>
    <p:sldId id="468" r:id="rId8"/>
    <p:sldId id="476" r:id="rId9"/>
    <p:sldId id="469" r:id="rId10"/>
    <p:sldId id="477" r:id="rId11"/>
    <p:sldId id="470" r:id="rId12"/>
    <p:sldId id="478" r:id="rId13"/>
    <p:sldId id="484" r:id="rId14"/>
    <p:sldId id="479" r:id="rId15"/>
    <p:sldId id="471" r:id="rId16"/>
    <p:sldId id="480" r:id="rId17"/>
    <p:sldId id="481" r:id="rId18"/>
    <p:sldId id="473" r:id="rId19"/>
    <p:sldId id="482" r:id="rId20"/>
    <p:sldId id="474" r:id="rId21"/>
    <p:sldId id="483" r:id="rId22"/>
    <p:sldId id="475" r:id="rId23"/>
    <p:sldId id="265" r:id="rId24"/>
    <p:sldId id="26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7"/>
  </p:normalViewPr>
  <p:slideViewPr>
    <p:cSldViewPr snapToGrid="0" snapToObjects="1">
      <p:cViewPr varScale="1">
        <p:scale>
          <a:sx n="124" d="100"/>
          <a:sy n="124" d="100"/>
        </p:scale>
        <p:origin x="336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591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Keep it practical: where to get data, how to download it, and first checks with FastQC/MultiQC.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Open the </a:t>
            </a:r>
            <a:r>
              <a:rPr dirty="0" err="1"/>
              <a:t>FastQC</a:t>
            </a:r>
            <a:r>
              <a:rPr dirty="0"/>
              <a:t> HTML or the </a:t>
            </a:r>
            <a:r>
              <a:rPr dirty="0" err="1"/>
              <a:t>MultiQC</a:t>
            </a:r>
            <a:r>
              <a:rPr dirty="0"/>
              <a:t> summary to review all samples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After trimming, re‑run FastQC/MultiQC and keep both reports for records.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segalaxy.org/?tool_id=toolshed.g2.bx.psu.edu%2Frepos%2Fdevteam%2Ffastqc%2Ffastqc%2F0.73%2Bgalaxy0&amp;version=0.73%20galaxy0" TargetMode="External"/><Relationship Id="rId2" Type="http://schemas.openxmlformats.org/officeDocument/2006/relationships/hyperlink" Target="https://www.bioinformatics.babraham.ac.uk/projects/fastqc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QC of raw reads (</a:t>
            </a:r>
            <a:r>
              <a:rPr dirty="0" err="1"/>
              <a:t>FastQC</a:t>
            </a:r>
            <a:r>
              <a:rPr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DK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FE125D-5B26-435A-75D8-69E1E3EF9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111" y="991893"/>
            <a:ext cx="9295909" cy="5279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743DFE-8078-237E-048A-F4FCDB6D73F1}"/>
              </a:ext>
            </a:extLst>
          </p:cNvPr>
          <p:cNvSpPr txBox="1"/>
          <p:nvPr/>
        </p:nvSpPr>
        <p:spPr>
          <a:xfrm>
            <a:off x="5672381" y="511346"/>
            <a:ext cx="1601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good</a:t>
            </a:r>
          </a:p>
        </p:txBody>
      </p:sp>
    </p:spTree>
    <p:extLst>
      <p:ext uri="{BB962C8B-B14F-4D97-AF65-F5344CB8AC3E}">
        <p14:creationId xmlns:p14="http://schemas.microsoft.com/office/powerpoint/2010/main" val="602714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332C11-177C-6F81-8DF0-37618EA55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173" y="1242283"/>
            <a:ext cx="9050508" cy="4955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668566-5464-BE64-A77B-8342A85CFB59}"/>
              </a:ext>
            </a:extLst>
          </p:cNvPr>
          <p:cNvSpPr txBox="1"/>
          <p:nvPr/>
        </p:nvSpPr>
        <p:spPr>
          <a:xfrm>
            <a:off x="3593025" y="6197961"/>
            <a:ext cx="7131804" cy="420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133" dirty="0"/>
              <a:t>Shows the average quality (</a:t>
            </a:r>
            <a:r>
              <a:rPr lang="en-US" sz="2133" dirty="0" err="1"/>
              <a:t>Phred</a:t>
            </a:r>
            <a:r>
              <a:rPr lang="en-US" sz="2133" dirty="0"/>
              <a:t>) score by reads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7036E-E7F7-B496-85E4-7CDD6842427E}"/>
              </a:ext>
            </a:extLst>
          </p:cNvPr>
          <p:cNvSpPr txBox="1"/>
          <p:nvPr/>
        </p:nvSpPr>
        <p:spPr>
          <a:xfrm>
            <a:off x="5672381" y="511346"/>
            <a:ext cx="1601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2079983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EF90CD-6BB1-32EE-02FC-BD3F5A4A6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161" y="1003788"/>
            <a:ext cx="9153027" cy="5223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7E57F-D89D-5F34-227D-E83DC59E8F9E}"/>
              </a:ext>
            </a:extLst>
          </p:cNvPr>
          <p:cNvSpPr txBox="1"/>
          <p:nvPr/>
        </p:nvSpPr>
        <p:spPr>
          <a:xfrm>
            <a:off x="5672381" y="511346"/>
            <a:ext cx="2572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so 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34890E-B1C5-A83C-F6D1-991F4A6EAA99}"/>
              </a:ext>
            </a:extLst>
          </p:cNvPr>
          <p:cNvSpPr txBox="1"/>
          <p:nvPr/>
        </p:nvSpPr>
        <p:spPr>
          <a:xfrm>
            <a:off x="3714427" y="6316579"/>
            <a:ext cx="580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May want to trim the low quality sequences</a:t>
            </a:r>
          </a:p>
        </p:txBody>
      </p:sp>
    </p:spTree>
    <p:extLst>
      <p:ext uri="{BB962C8B-B14F-4D97-AF65-F5344CB8AC3E}">
        <p14:creationId xmlns:p14="http://schemas.microsoft.com/office/powerpoint/2010/main" val="291503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70F352-BE61-88C5-776E-9F2690BFB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67"/>
          <a:stretch/>
        </p:blipFill>
        <p:spPr>
          <a:xfrm>
            <a:off x="1126209" y="929899"/>
            <a:ext cx="9686580" cy="5474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BF41E0-24E6-5788-90AE-05B7F5F33B13}"/>
              </a:ext>
            </a:extLst>
          </p:cNvPr>
          <p:cNvSpPr txBox="1"/>
          <p:nvPr/>
        </p:nvSpPr>
        <p:spPr>
          <a:xfrm>
            <a:off x="1611825" y="6488669"/>
            <a:ext cx="9763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a random library, you expect your per base sequence content to be uniform – no overrepresentation of bases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960CD-F1CF-C7CD-0124-C04CE6AA2913}"/>
              </a:ext>
            </a:extLst>
          </p:cNvPr>
          <p:cNvSpPr txBox="1"/>
          <p:nvPr/>
        </p:nvSpPr>
        <p:spPr>
          <a:xfrm>
            <a:off x="5835180" y="538708"/>
            <a:ext cx="1314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648910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FD1267-21F9-4DA1-BACC-139813E29661}"/>
              </a:ext>
            </a:extLst>
          </p:cNvPr>
          <p:cNvSpPr txBox="1"/>
          <p:nvPr/>
        </p:nvSpPr>
        <p:spPr>
          <a:xfrm>
            <a:off x="5769267" y="490867"/>
            <a:ext cx="2176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so 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21C2BD-B5F4-BFFB-BABD-4225925284BE}"/>
              </a:ext>
            </a:extLst>
          </p:cNvPr>
          <p:cNvSpPr txBox="1"/>
          <p:nvPr/>
        </p:nvSpPr>
        <p:spPr>
          <a:xfrm>
            <a:off x="3833247" y="6138154"/>
            <a:ext cx="6715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May have some primers. Trim your sequences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BD2E44-9D4D-E02C-9351-010BA0AA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00" y="983310"/>
            <a:ext cx="9614833" cy="515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70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2795C4-CB70-AEA1-574B-90357EFA0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489" y="939129"/>
            <a:ext cx="9737824" cy="5502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B93F4E-826F-548B-2F41-DFD613DF154A}"/>
              </a:ext>
            </a:extLst>
          </p:cNvPr>
          <p:cNvSpPr txBox="1"/>
          <p:nvPr/>
        </p:nvSpPr>
        <p:spPr>
          <a:xfrm>
            <a:off x="5769267" y="490868"/>
            <a:ext cx="2176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C03B2-A6FE-2A7F-2F56-33D601FF8054}"/>
              </a:ext>
            </a:extLst>
          </p:cNvPr>
          <p:cNvSpPr txBox="1"/>
          <p:nvPr/>
        </p:nvSpPr>
        <p:spPr>
          <a:xfrm>
            <a:off x="4144709" y="6326038"/>
            <a:ext cx="606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Has to follow a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4131728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76B500-8070-E590-C5FA-F12FA9856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108" y="1210617"/>
            <a:ext cx="9821784" cy="5372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2391EB-C99B-5951-E1F2-920901A1A18F}"/>
              </a:ext>
            </a:extLst>
          </p:cNvPr>
          <p:cNvSpPr txBox="1"/>
          <p:nvPr/>
        </p:nvSpPr>
        <p:spPr>
          <a:xfrm>
            <a:off x="5769267" y="490867"/>
            <a:ext cx="2176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so good</a:t>
            </a:r>
          </a:p>
        </p:txBody>
      </p:sp>
    </p:spTree>
    <p:extLst>
      <p:ext uri="{BB962C8B-B14F-4D97-AF65-F5344CB8AC3E}">
        <p14:creationId xmlns:p14="http://schemas.microsoft.com/office/powerpoint/2010/main" val="2065677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CD771A-B4DA-AEE8-38B3-DA3483E6B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032" y="984671"/>
            <a:ext cx="9788677" cy="5598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AD007B-214A-CDAF-320D-1DA08CB63754}"/>
              </a:ext>
            </a:extLst>
          </p:cNvPr>
          <p:cNvSpPr txBox="1"/>
          <p:nvPr/>
        </p:nvSpPr>
        <p:spPr>
          <a:xfrm>
            <a:off x="5769267" y="490868"/>
            <a:ext cx="2176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Okay</a:t>
            </a:r>
          </a:p>
        </p:txBody>
      </p:sp>
    </p:spTree>
    <p:extLst>
      <p:ext uri="{BB962C8B-B14F-4D97-AF65-F5344CB8AC3E}">
        <p14:creationId xmlns:p14="http://schemas.microsoft.com/office/powerpoint/2010/main" val="1740797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A88299-400A-F63F-C371-12F48F565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721" y="919567"/>
            <a:ext cx="9732804" cy="5423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D62B27-032F-D398-4B20-BC7B6607E244}"/>
              </a:ext>
            </a:extLst>
          </p:cNvPr>
          <p:cNvSpPr txBox="1"/>
          <p:nvPr/>
        </p:nvSpPr>
        <p:spPr>
          <a:xfrm>
            <a:off x="4326611" y="6228956"/>
            <a:ext cx="7131804" cy="420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133" dirty="0"/>
              <a:t>Bias if there is a lot of duplication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A2F2A-0BEC-7DED-14E0-D7A9EE28355B}"/>
              </a:ext>
            </a:extLst>
          </p:cNvPr>
          <p:cNvSpPr txBox="1"/>
          <p:nvPr/>
        </p:nvSpPr>
        <p:spPr>
          <a:xfrm>
            <a:off x="5769267" y="490868"/>
            <a:ext cx="2176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1086832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992EDC-761C-7E3A-6277-AD0B1C483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797" y="1249096"/>
            <a:ext cx="9785688" cy="5495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996287-3679-03F8-9934-15171E83A969}"/>
              </a:ext>
            </a:extLst>
          </p:cNvPr>
          <p:cNvSpPr txBox="1"/>
          <p:nvPr/>
        </p:nvSpPr>
        <p:spPr>
          <a:xfrm>
            <a:off x="5769267" y="490867"/>
            <a:ext cx="2176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so good</a:t>
            </a:r>
          </a:p>
        </p:txBody>
      </p:sp>
    </p:spTree>
    <p:extLst>
      <p:ext uri="{BB962C8B-B14F-4D97-AF65-F5344CB8AC3E}">
        <p14:creationId xmlns:p14="http://schemas.microsoft.com/office/powerpoint/2010/main" val="323177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01E63-9DC6-3796-467F-CB2BAEB5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First: Install </a:t>
            </a:r>
            <a:r>
              <a:rPr lang="en-US" dirty="0" err="1"/>
              <a:t>FastQC</a:t>
            </a:r>
            <a:r>
              <a:rPr lang="en-US" dirty="0"/>
              <a:t> and </a:t>
            </a:r>
            <a:r>
              <a:rPr lang="en-US" dirty="0" err="1"/>
              <a:t>MultiQC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CE85C-257B-4D91-66C3-C8DD599FD8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ZA" b="1" dirty="0"/>
              <a:t>Ubuntu (system packages)</a:t>
            </a:r>
          </a:p>
          <a:p>
            <a:pPr rtl="0"/>
            <a:r>
              <a:rPr lang="en-ZA" sz="2000" dirty="0" err="1">
                <a:latin typeface="Monaco" pitchFamily="2" charset="77"/>
              </a:rPr>
              <a:t>sudo</a:t>
            </a:r>
            <a:r>
              <a:rPr lang="en-ZA" sz="2000" dirty="0">
                <a:latin typeface="Monaco" pitchFamily="2" charset="77"/>
              </a:rPr>
              <a:t> apt update </a:t>
            </a:r>
          </a:p>
          <a:p>
            <a:pPr rtl="0"/>
            <a:r>
              <a:rPr lang="en-ZA" sz="2000" dirty="0" err="1">
                <a:latin typeface="Monaco" pitchFamily="2" charset="77"/>
              </a:rPr>
              <a:t>sudo</a:t>
            </a:r>
            <a:r>
              <a:rPr lang="en-ZA" sz="2000" dirty="0">
                <a:latin typeface="Monaco" pitchFamily="2" charset="77"/>
              </a:rPr>
              <a:t> apt install -y default-</a:t>
            </a:r>
            <a:r>
              <a:rPr lang="en-ZA" sz="2000" dirty="0" err="1">
                <a:latin typeface="Monaco" pitchFamily="2" charset="77"/>
              </a:rPr>
              <a:t>jre</a:t>
            </a:r>
            <a:r>
              <a:rPr lang="en-ZA" sz="2000" dirty="0">
                <a:latin typeface="Monaco" pitchFamily="2" charset="77"/>
              </a:rPr>
              <a:t> </a:t>
            </a:r>
          </a:p>
          <a:p>
            <a:pPr rtl="0"/>
            <a:r>
              <a:rPr lang="en-ZA" sz="2000" dirty="0" err="1">
                <a:latin typeface="Monaco" pitchFamily="2" charset="77"/>
              </a:rPr>
              <a:t>sudo</a:t>
            </a:r>
            <a:r>
              <a:rPr lang="en-ZA" sz="2000" dirty="0">
                <a:latin typeface="Monaco" pitchFamily="2" charset="77"/>
              </a:rPr>
              <a:t> apt install -y </a:t>
            </a:r>
            <a:r>
              <a:rPr lang="en-ZA" sz="2000" dirty="0" err="1">
                <a:latin typeface="Monaco" pitchFamily="2" charset="77"/>
              </a:rPr>
              <a:t>fastqc</a:t>
            </a:r>
            <a:endParaRPr lang="en-ZA" sz="2000" dirty="0">
              <a:latin typeface="Monaco" pitchFamily="2" charset="77"/>
            </a:endParaRPr>
          </a:p>
          <a:p>
            <a:pPr rtl="0"/>
            <a:r>
              <a:rPr lang="en-ZA" sz="2000" dirty="0" err="1">
                <a:latin typeface="Monaco" pitchFamily="2" charset="77"/>
              </a:rPr>
              <a:t>sudo</a:t>
            </a:r>
            <a:r>
              <a:rPr lang="en-ZA" sz="2000" dirty="0">
                <a:latin typeface="Monaco" pitchFamily="2" charset="77"/>
              </a:rPr>
              <a:t> apt install -y </a:t>
            </a:r>
            <a:r>
              <a:rPr lang="en-ZA" sz="2000" dirty="0" err="1">
                <a:latin typeface="Monaco" pitchFamily="2" charset="77"/>
              </a:rPr>
              <a:t>multiqc</a:t>
            </a:r>
            <a:endParaRPr lang="en-ZA" sz="2000" dirty="0"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53667D-9B54-3444-2B27-25AC851395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Mac</a:t>
            </a:r>
          </a:p>
          <a:p>
            <a:r>
              <a:rPr lang="en-US" sz="2000" dirty="0">
                <a:latin typeface="Monaco" pitchFamily="2" charset="77"/>
              </a:rPr>
              <a:t>brew install </a:t>
            </a:r>
            <a:r>
              <a:rPr lang="en-US" sz="2000" dirty="0" err="1">
                <a:latin typeface="Monaco" pitchFamily="2" charset="77"/>
              </a:rPr>
              <a:t>fastqc</a:t>
            </a:r>
            <a:r>
              <a:rPr lang="en-US" sz="2000" dirty="0">
                <a:latin typeface="Monaco" pitchFamily="2" charset="77"/>
              </a:rPr>
              <a:t> </a:t>
            </a:r>
            <a:r>
              <a:rPr lang="en-US" sz="2000" dirty="0" err="1">
                <a:latin typeface="Monaco" pitchFamily="2" charset="77"/>
              </a:rPr>
              <a:t>multiqc</a:t>
            </a:r>
            <a:endParaRPr lang="en-US" sz="2000" dirty="0">
              <a:latin typeface="Monaco" pitchFamily="2" charset="77"/>
            </a:endParaRPr>
          </a:p>
          <a:p>
            <a:r>
              <a:rPr lang="en-US" dirty="0"/>
              <a:t>If throws java error (</a:t>
            </a:r>
            <a:r>
              <a:rPr lang="en-US" sz="2000" dirty="0">
                <a:latin typeface="Monaco" pitchFamily="2" charset="77"/>
              </a:rPr>
              <a:t>brew install </a:t>
            </a:r>
            <a:r>
              <a:rPr lang="en-US" sz="2000" dirty="0" err="1">
                <a:latin typeface="Monaco" pitchFamily="2" charset="77"/>
              </a:rPr>
              <a:t>openjdk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69FC5F-13A2-0E7A-CEE3-813874E9BF07}"/>
              </a:ext>
            </a:extLst>
          </p:cNvPr>
          <p:cNvSpPr txBox="1"/>
          <p:nvPr/>
        </p:nvSpPr>
        <p:spPr>
          <a:xfrm>
            <a:off x="3429000" y="5257799"/>
            <a:ext cx="60977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fastqc</a:t>
            </a:r>
            <a:r>
              <a:rPr lang="en-US" sz="2400" dirty="0"/>
              <a:t> --version</a:t>
            </a:r>
          </a:p>
          <a:p>
            <a:r>
              <a:rPr lang="en-US" sz="2400" dirty="0" err="1"/>
              <a:t>multiqc</a:t>
            </a:r>
            <a:r>
              <a:rPr lang="en-US" sz="2400" dirty="0"/>
              <a:t> –version</a:t>
            </a:r>
          </a:p>
          <a:p>
            <a:r>
              <a:rPr lang="en-US" sz="2400" dirty="0"/>
              <a:t>Run: </a:t>
            </a:r>
            <a:r>
              <a:rPr lang="en-US" sz="2400" dirty="0" err="1"/>
              <a:t>multiqc</a:t>
            </a:r>
            <a:r>
              <a:rPr lang="en-US" sz="2400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306768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32CF6C-85B1-54B2-436B-619611CAA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177" y="971227"/>
            <a:ext cx="10240087" cy="515440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CFED9F0-7A97-0AEE-6A95-173585084A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247170"/>
            <a:ext cx="1097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376501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CBAEDC-7A2E-BDBF-2B3B-7AC67C46E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394" y="1064218"/>
            <a:ext cx="10541212" cy="5684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DB8313-6647-AB56-0006-31DE6AC0157D}"/>
              </a:ext>
            </a:extLst>
          </p:cNvPr>
          <p:cNvSpPr txBox="1"/>
          <p:nvPr/>
        </p:nvSpPr>
        <p:spPr>
          <a:xfrm>
            <a:off x="5769267" y="490868"/>
            <a:ext cx="2176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Duplication</a:t>
            </a:r>
          </a:p>
        </p:txBody>
      </p:sp>
    </p:spTree>
    <p:extLst>
      <p:ext uri="{BB962C8B-B14F-4D97-AF65-F5344CB8AC3E}">
        <p14:creationId xmlns:p14="http://schemas.microsoft.com/office/powerpoint/2010/main" val="104145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7C9F41-D82E-C142-26EC-532344091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777" y="1074550"/>
            <a:ext cx="9774271" cy="5681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2B9D7-2965-9D6B-CABA-D6A5F4D72D1D}"/>
              </a:ext>
            </a:extLst>
          </p:cNvPr>
          <p:cNvSpPr txBox="1"/>
          <p:nvPr/>
        </p:nvSpPr>
        <p:spPr>
          <a:xfrm>
            <a:off x="5769267" y="490868"/>
            <a:ext cx="2176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2449002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</a:t>
            </a:r>
            <a:r>
              <a:rPr dirty="0"/>
              <a:t> </a:t>
            </a:r>
            <a:r>
              <a:rPr dirty="0" err="1"/>
              <a:t>FastQC</a:t>
            </a:r>
            <a:r>
              <a:rPr dirty="0"/>
              <a:t> + </a:t>
            </a:r>
            <a:r>
              <a:rPr dirty="0" err="1"/>
              <a:t>MultiQC</a:t>
            </a:r>
            <a:r>
              <a:rPr lang="en-US" dirty="0"/>
              <a:t> results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8D458D-A514-F593-F446-391F73758355}"/>
              </a:ext>
            </a:extLst>
          </p:cNvPr>
          <p:cNvSpPr txBox="1"/>
          <p:nvPr/>
        </p:nvSpPr>
        <p:spPr>
          <a:xfrm>
            <a:off x="609600" y="2438822"/>
            <a:ext cx="73074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/>
              <a:t>macOS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dirty="0"/>
              <a:t>Open in your default browser:</a:t>
            </a:r>
          </a:p>
          <a:p>
            <a:pPr rtl="0"/>
            <a:r>
              <a:rPr lang="en-ZA" dirty="0">
                <a:highlight>
                  <a:srgbClr val="FFFF00"/>
                </a:highlight>
              </a:rPr>
              <a:t>open path/to/</a:t>
            </a:r>
            <a:r>
              <a:rPr lang="en-ZA" dirty="0" err="1">
                <a:highlight>
                  <a:srgbClr val="FFFF00"/>
                </a:highlight>
              </a:rPr>
              <a:t>report.html</a:t>
            </a:r>
            <a:r>
              <a:rPr lang="en-ZA" dirty="0">
                <a:highlight>
                  <a:srgbClr val="FFFF00"/>
                </a:highlight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dirty="0"/>
              <a:t>Open with a specific browser:</a:t>
            </a:r>
          </a:p>
          <a:p>
            <a:pPr rtl="0"/>
            <a:r>
              <a:rPr lang="en-ZA" dirty="0">
                <a:highlight>
                  <a:srgbClr val="FFFF00"/>
                </a:highlight>
              </a:rPr>
              <a:t>open -a "Google Chrome" path/to/</a:t>
            </a:r>
            <a:r>
              <a:rPr lang="en-ZA" dirty="0" err="1">
                <a:highlight>
                  <a:srgbClr val="FFFF00"/>
                </a:highlight>
              </a:rPr>
              <a:t>report.html</a:t>
            </a:r>
            <a:r>
              <a:rPr lang="en-ZA" dirty="0">
                <a:highlight>
                  <a:srgbClr val="FFFF00"/>
                </a:highlight>
              </a:rPr>
              <a:t> </a:t>
            </a:r>
          </a:p>
          <a:p>
            <a:pPr rtl="0"/>
            <a:r>
              <a:rPr lang="en-ZA" dirty="0">
                <a:highlight>
                  <a:srgbClr val="FFFF00"/>
                </a:highlight>
              </a:rPr>
              <a:t>open -a "Safari" path/to/</a:t>
            </a:r>
            <a:r>
              <a:rPr lang="en-ZA" dirty="0" err="1">
                <a:highlight>
                  <a:srgbClr val="FFFF00"/>
                </a:highlight>
              </a:rPr>
              <a:t>report.html</a:t>
            </a:r>
            <a:endParaRPr lang="en-ZA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95263-8EFA-699F-5344-2E7337E8F89A}"/>
              </a:ext>
            </a:extLst>
          </p:cNvPr>
          <p:cNvSpPr txBox="1"/>
          <p:nvPr/>
        </p:nvSpPr>
        <p:spPr>
          <a:xfrm>
            <a:off x="5987265" y="2438822"/>
            <a:ext cx="60977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/>
              <a:t>Ubuntu / Linux (Hopefully)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dirty="0"/>
              <a:t>Open in your default browser:</a:t>
            </a:r>
          </a:p>
          <a:p>
            <a:r>
              <a:rPr lang="en-ZA" dirty="0" err="1"/>
              <a:t>sudo</a:t>
            </a:r>
            <a:r>
              <a:rPr lang="en-ZA" dirty="0"/>
              <a:t> apt install </a:t>
            </a:r>
            <a:r>
              <a:rPr lang="en-ZA" dirty="0" err="1"/>
              <a:t>xdg</a:t>
            </a:r>
            <a:r>
              <a:rPr lang="en-ZA" dirty="0"/>
              <a:t>-utils</a:t>
            </a:r>
          </a:p>
          <a:p>
            <a:pPr rtl="0"/>
            <a:r>
              <a:rPr lang="en-ZA" dirty="0" err="1">
                <a:highlight>
                  <a:srgbClr val="FFFF00"/>
                </a:highlight>
              </a:rPr>
              <a:t>xdg</a:t>
            </a:r>
            <a:r>
              <a:rPr lang="en-ZA" dirty="0">
                <a:highlight>
                  <a:srgbClr val="FFFF00"/>
                </a:highlight>
              </a:rPr>
              <a:t>-open path/to/</a:t>
            </a:r>
            <a:r>
              <a:rPr lang="en-ZA" dirty="0" err="1">
                <a:highlight>
                  <a:srgbClr val="FFFF00"/>
                </a:highlight>
              </a:rPr>
              <a:t>report.html</a:t>
            </a:r>
            <a:r>
              <a:rPr lang="en-ZA" dirty="0">
                <a:highlight>
                  <a:srgbClr val="FFFF00"/>
                </a:highlight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dirty="0"/>
              <a:t>Open with a specific browser:</a:t>
            </a:r>
          </a:p>
          <a:p>
            <a:pPr rtl="0"/>
            <a:r>
              <a:rPr lang="en-ZA" dirty="0" err="1">
                <a:highlight>
                  <a:srgbClr val="FFFF00"/>
                </a:highlight>
              </a:rPr>
              <a:t>firefox</a:t>
            </a:r>
            <a:r>
              <a:rPr lang="en-ZA" dirty="0">
                <a:highlight>
                  <a:srgbClr val="FFFF00"/>
                </a:highlight>
              </a:rPr>
              <a:t> path/to/</a:t>
            </a:r>
            <a:r>
              <a:rPr lang="en-ZA" dirty="0" err="1">
                <a:highlight>
                  <a:srgbClr val="FFFF00"/>
                </a:highlight>
              </a:rPr>
              <a:t>report.html</a:t>
            </a:r>
            <a:r>
              <a:rPr lang="en-ZA" dirty="0">
                <a:highlight>
                  <a:srgbClr val="FFFF00"/>
                </a:highlight>
              </a:rPr>
              <a:t> &amp; </a:t>
            </a:r>
          </a:p>
          <a:p>
            <a:pPr rtl="0"/>
            <a:r>
              <a:rPr lang="en-ZA" dirty="0">
                <a:highlight>
                  <a:srgbClr val="FFFF00"/>
                </a:highlight>
              </a:rPr>
              <a:t>google-chrome path/to/</a:t>
            </a:r>
            <a:r>
              <a:rPr lang="en-ZA" dirty="0" err="1">
                <a:highlight>
                  <a:srgbClr val="FFFF00"/>
                </a:highlight>
              </a:rPr>
              <a:t>report.html</a:t>
            </a:r>
            <a:r>
              <a:rPr lang="en-ZA" dirty="0">
                <a:highlight>
                  <a:srgbClr val="FFFF00"/>
                </a:highlight>
              </a:rPr>
              <a:t> &amp;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76D5DF-524F-FA9C-DBE3-B77D0F71FB32}"/>
              </a:ext>
            </a:extLst>
          </p:cNvPr>
          <p:cNvSpPr txBox="1"/>
          <p:nvPr/>
        </p:nvSpPr>
        <p:spPr>
          <a:xfrm>
            <a:off x="349322" y="4658112"/>
            <a:ext cx="107981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Install browser </a:t>
            </a:r>
          </a:p>
          <a:p>
            <a:endParaRPr lang="en-US" sz="2400" dirty="0"/>
          </a:p>
          <a:p>
            <a:r>
              <a:rPr lang="en-US" sz="2400" dirty="0" err="1"/>
              <a:t>wget</a:t>
            </a:r>
            <a:r>
              <a:rPr lang="en-US" sz="2400" dirty="0"/>
              <a:t> https://</a:t>
            </a:r>
            <a:r>
              <a:rPr lang="en-US" sz="2400" dirty="0" err="1"/>
              <a:t>dl.google.com</a:t>
            </a:r>
            <a:r>
              <a:rPr lang="en-US" sz="2400" dirty="0"/>
              <a:t>/</a:t>
            </a:r>
            <a:r>
              <a:rPr lang="en-US" sz="2400" dirty="0" err="1"/>
              <a:t>linux</a:t>
            </a:r>
            <a:r>
              <a:rPr lang="en-US" sz="2400" dirty="0"/>
              <a:t>/direct/google-chrome-stable_current_amd64.deb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Interpreting common FastQC flags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Low per‑base quality at 3′ end → trim (e.g., fastp, Trimmomatic)</a:t>
            </a:r>
          </a:p>
          <a:p>
            <a:r>
              <a:t>Adapter content detected → trim adapters, then re‑run FastQC</a:t>
            </a:r>
          </a:p>
          <a:p>
            <a:r>
              <a:t>Weird GC distribution → possible contamination or biased library</a:t>
            </a:r>
          </a:p>
          <a:p>
            <a:r>
              <a:t>High duplication → PCR bias or low complexity; check protocol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D5A7-9ABA-7A5E-E469-DA5843CC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Second: download raw sequencing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7C1A3-7DB0-E54D-8BFB-F1FA30AD6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48830"/>
            <a:ext cx="10972800" cy="4525963"/>
          </a:xfrm>
        </p:spPr>
        <p:txBody>
          <a:bodyPr/>
          <a:lstStyle/>
          <a:p>
            <a:r>
              <a:rPr lang="en-US" dirty="0"/>
              <a:t>cd into directory of your choice.</a:t>
            </a:r>
          </a:p>
          <a:p>
            <a:r>
              <a:rPr lang="en-US" dirty="0"/>
              <a:t>Command: </a:t>
            </a:r>
          </a:p>
          <a:p>
            <a:r>
              <a:rPr lang="en-ZA" sz="2800" dirty="0" err="1">
                <a:effectLst/>
                <a:highlight>
                  <a:srgbClr val="FFFF00"/>
                </a:highlight>
                <a:latin typeface="Monaco" pitchFamily="2" charset="77"/>
              </a:rPr>
              <a:t>rsync</a:t>
            </a:r>
            <a:r>
              <a:rPr lang="en-ZA" sz="2800" dirty="0">
                <a:effectLst/>
                <a:latin typeface="Monaco" pitchFamily="2" charset="77"/>
              </a:rPr>
              <a:t> -</a:t>
            </a:r>
            <a:r>
              <a:rPr lang="en-ZA" sz="2800" dirty="0" err="1">
                <a:effectLst/>
                <a:latin typeface="Monaco" pitchFamily="2" charset="77"/>
              </a:rPr>
              <a:t>vaz</a:t>
            </a:r>
            <a:r>
              <a:rPr lang="en-ZA" sz="2800" dirty="0">
                <a:effectLst/>
                <a:latin typeface="Monaco" pitchFamily="2" charset="77"/>
              </a:rPr>
              <a:t> dikeledi.kekana@10.10.24.232:/home/</a:t>
            </a:r>
            <a:r>
              <a:rPr lang="en-ZA" sz="2800" dirty="0" err="1">
                <a:effectLst/>
                <a:latin typeface="Monaco" pitchFamily="2" charset="77"/>
              </a:rPr>
              <a:t>dikeledi.kekana</a:t>
            </a:r>
            <a:r>
              <a:rPr lang="en-ZA" sz="2800" dirty="0">
                <a:effectLst/>
                <a:latin typeface="Monaco" pitchFamily="2" charset="77"/>
              </a:rPr>
              <a:t>/</a:t>
            </a:r>
            <a:r>
              <a:rPr lang="en-ZA" sz="2800" dirty="0" err="1">
                <a:effectLst/>
                <a:latin typeface="Monaco" pitchFamily="2" charset="77"/>
              </a:rPr>
              <a:t>Influenza_fastQC</a:t>
            </a:r>
            <a:r>
              <a:rPr lang="en-ZA" sz="2800" dirty="0">
                <a:effectLst/>
                <a:latin typeface="Monaco" pitchFamily="2" charset="77"/>
              </a:rPr>
              <a:t>/ .</a:t>
            </a:r>
          </a:p>
          <a:p>
            <a:r>
              <a:rPr lang="en-ZA" sz="2800" dirty="0">
                <a:latin typeface="Monaco" pitchFamily="2" charset="77"/>
              </a:rPr>
              <a:t>Password: ReViNa2025</a:t>
            </a:r>
            <a:endParaRPr lang="en-ZA" sz="2800" dirty="0">
              <a:effectLst/>
              <a:latin typeface="Monaco" pitchFamily="2" charset="77"/>
            </a:endParaRPr>
          </a:p>
          <a:p>
            <a:r>
              <a:rPr lang="en-ZA" dirty="0"/>
              <a:t>ls to check if files have been </a:t>
            </a:r>
            <a:r>
              <a:rPr lang="en-ZA" dirty="0" err="1"/>
              <a:t>downlaoded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97529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3556"/>
            <a:ext cx="10972800" cy="810243"/>
          </a:xfrm>
        </p:spPr>
        <p:txBody>
          <a:bodyPr/>
          <a:lstStyle/>
          <a:p>
            <a:r>
              <a:rPr lang="en-US" dirty="0" err="1"/>
              <a:t>FastQC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50563"/>
            <a:ext cx="10972800" cy="524876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ZA" sz="2133" dirty="0" err="1">
                <a:solidFill>
                  <a:srgbClr val="000000"/>
                </a:solidFill>
                <a:latin typeface="Arial" panose="020B0604020202020204" pitchFamily="34" charset="0"/>
              </a:rPr>
              <a:t>FastQC</a:t>
            </a:r>
            <a:r>
              <a:rPr lang="en-ZA" sz="2133" dirty="0">
                <a:solidFill>
                  <a:srgbClr val="000000"/>
                </a:solidFill>
                <a:latin typeface="Arial" panose="020B0604020202020204" pitchFamily="34" charset="0"/>
              </a:rPr>
              <a:t> provides a simple way to do some quality control checks on raw sequence data coming from high throughput sequencing</a:t>
            </a:r>
          </a:p>
          <a:p>
            <a:pPr>
              <a:lnSpc>
                <a:spcPct val="150000"/>
              </a:lnSpc>
            </a:pPr>
            <a:r>
              <a:rPr lang="en-ZA" sz="2133" dirty="0">
                <a:solidFill>
                  <a:srgbClr val="000000"/>
                </a:solidFill>
                <a:latin typeface="Arial" panose="020B0604020202020204" pitchFamily="34" charset="0"/>
              </a:rPr>
              <a:t>Provides a modular set of analyses which you can use to give a quick impression of whether your data has any problems you should be aware before doing any further analysis</a:t>
            </a:r>
          </a:p>
          <a:p>
            <a:pPr>
              <a:lnSpc>
                <a:spcPct val="150000"/>
              </a:lnSpc>
            </a:pPr>
            <a:r>
              <a:rPr lang="en-ZA" sz="2133" dirty="0">
                <a:solidFill>
                  <a:srgbClr val="000000"/>
                </a:solidFill>
                <a:latin typeface="Arial" panose="020B0604020202020204" pitchFamily="34" charset="0"/>
              </a:rPr>
              <a:t>The main functions of </a:t>
            </a:r>
            <a:r>
              <a:rPr lang="en-ZA" sz="2133" dirty="0" err="1">
                <a:solidFill>
                  <a:srgbClr val="000000"/>
                </a:solidFill>
                <a:latin typeface="Arial" panose="020B0604020202020204" pitchFamily="34" charset="0"/>
              </a:rPr>
              <a:t>FastQC</a:t>
            </a:r>
            <a:r>
              <a:rPr lang="en-ZA" sz="2133" dirty="0">
                <a:solidFill>
                  <a:srgbClr val="000000"/>
                </a:solidFill>
                <a:latin typeface="Arial" panose="020B0604020202020204" pitchFamily="34" charset="0"/>
              </a:rPr>
              <a:t> are</a:t>
            </a:r>
          </a:p>
          <a:p>
            <a:pPr lvl="1">
              <a:lnSpc>
                <a:spcPct val="150000"/>
              </a:lnSpc>
            </a:pPr>
            <a:r>
              <a:rPr lang="en-ZA" sz="2133" dirty="0">
                <a:solidFill>
                  <a:srgbClr val="000000"/>
                </a:solidFill>
                <a:latin typeface="Arial" panose="020B0604020202020204" pitchFamily="34" charset="0"/>
              </a:rPr>
              <a:t>Import of data from BAM, SAM or </a:t>
            </a:r>
            <a:r>
              <a:rPr lang="en-ZA" sz="2133" dirty="0" err="1">
                <a:solidFill>
                  <a:srgbClr val="000000"/>
                </a:solidFill>
                <a:latin typeface="Arial" panose="020B0604020202020204" pitchFamily="34" charset="0"/>
              </a:rPr>
              <a:t>FastQ</a:t>
            </a:r>
            <a:r>
              <a:rPr lang="en-ZA" sz="2133" dirty="0">
                <a:solidFill>
                  <a:srgbClr val="000000"/>
                </a:solidFill>
                <a:latin typeface="Arial" panose="020B0604020202020204" pitchFamily="34" charset="0"/>
              </a:rPr>
              <a:t> files (any variant)</a:t>
            </a:r>
          </a:p>
          <a:p>
            <a:pPr lvl="1">
              <a:lnSpc>
                <a:spcPct val="150000"/>
              </a:lnSpc>
            </a:pPr>
            <a:r>
              <a:rPr lang="en-ZA" sz="2133" dirty="0">
                <a:solidFill>
                  <a:srgbClr val="000000"/>
                </a:solidFill>
                <a:latin typeface="Arial" panose="020B0604020202020204" pitchFamily="34" charset="0"/>
              </a:rPr>
              <a:t>Providing a quick overview to tell you in which areas there may be problems</a:t>
            </a:r>
          </a:p>
          <a:p>
            <a:pPr lvl="1">
              <a:lnSpc>
                <a:spcPct val="150000"/>
              </a:lnSpc>
            </a:pPr>
            <a:r>
              <a:rPr lang="en-ZA" sz="2133" dirty="0">
                <a:solidFill>
                  <a:srgbClr val="000000"/>
                </a:solidFill>
                <a:latin typeface="Arial" panose="020B0604020202020204" pitchFamily="34" charset="0"/>
              </a:rPr>
              <a:t>Summary graphs and tables to quickly assess your data</a:t>
            </a:r>
          </a:p>
          <a:p>
            <a:pPr lvl="1">
              <a:lnSpc>
                <a:spcPct val="150000"/>
              </a:lnSpc>
            </a:pPr>
            <a:r>
              <a:rPr lang="en-ZA" sz="2133" dirty="0">
                <a:solidFill>
                  <a:srgbClr val="000000"/>
                </a:solidFill>
                <a:latin typeface="Arial" panose="020B0604020202020204" pitchFamily="34" charset="0"/>
              </a:rPr>
              <a:t>Export of results to an HTML based permanent report</a:t>
            </a:r>
          </a:p>
          <a:p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2761955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E753-09BA-9201-3DA3-66010753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759ED-9F38-0688-607C-CA00CEC20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Graphic User Interface (GUI) or Desktop version available here: </a:t>
            </a:r>
            <a:r>
              <a:rPr lang="en-US" dirty="0">
                <a:hlinkClick r:id="rId2"/>
              </a:rPr>
              <a:t>https://www.bioinformatics.babraham.ac.uk/projects/fastqc/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 available online on Galaxy: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https://usegalaxy.org/?tool_id=toolshed.g2.bx.psu.edu%2Frepos%2Fdevteam%2Ffastqc%2Ffastqc%2F0.73%2Bgalaxy0&amp;version=0.73%20galaxy0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45C18-3863-FCE7-0D2D-5BE9266D67F8}"/>
              </a:ext>
            </a:extLst>
          </p:cNvPr>
          <p:cNvSpPr txBox="1"/>
          <p:nvPr/>
        </p:nvSpPr>
        <p:spPr>
          <a:xfrm>
            <a:off x="609600" y="5756832"/>
            <a:ext cx="6097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Run: </a:t>
            </a:r>
            <a:r>
              <a:rPr lang="en-US" sz="2400" dirty="0" err="1">
                <a:highlight>
                  <a:srgbClr val="FFFF00"/>
                </a:highlight>
              </a:rPr>
              <a:t>fastqc</a:t>
            </a:r>
            <a:r>
              <a:rPr lang="en-US" sz="2400" dirty="0">
                <a:highlight>
                  <a:srgbClr val="FFFF00"/>
                </a:highlight>
              </a:rPr>
              <a:t> *.</a:t>
            </a:r>
            <a:r>
              <a:rPr lang="en-US" sz="2400" dirty="0" err="1">
                <a:highlight>
                  <a:srgbClr val="FFFF00"/>
                </a:highlight>
              </a:rPr>
              <a:t>fastq.gz</a:t>
            </a:r>
            <a:endParaRPr lang="en-US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14261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7AD7-D84D-AFED-E100-069FA1A9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C66D74-D7BE-6DFC-1756-93C677D7C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3453" y="274640"/>
            <a:ext cx="10218548" cy="6518593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12C24096-FACE-ABDB-FE9A-2072EA242628}"/>
              </a:ext>
            </a:extLst>
          </p:cNvPr>
          <p:cNvSpPr/>
          <p:nvPr/>
        </p:nvSpPr>
        <p:spPr>
          <a:xfrm>
            <a:off x="1673818" y="1343187"/>
            <a:ext cx="227308" cy="3017003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6A08D-F268-1BF7-BAC2-90557087ABF3}"/>
              </a:ext>
            </a:extLst>
          </p:cNvPr>
          <p:cNvSpPr txBox="1"/>
          <p:nvPr/>
        </p:nvSpPr>
        <p:spPr>
          <a:xfrm>
            <a:off x="253137" y="2107233"/>
            <a:ext cx="1265696" cy="13234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Summary of QC categories evaluated by </a:t>
            </a:r>
            <a:r>
              <a:rPr lang="en-US" sz="1600" dirty="0" err="1"/>
              <a:t>FastQC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3ACE32-9DEA-081F-7D58-9944D4D8D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211" y="121868"/>
            <a:ext cx="2336800" cy="341206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801B5C-9BF0-83D1-C77E-F8EACC37CDAC}"/>
              </a:ext>
            </a:extLst>
          </p:cNvPr>
          <p:cNvCxnSpPr/>
          <p:nvPr/>
        </p:nvCxnSpPr>
        <p:spPr>
          <a:xfrm flipV="1">
            <a:off x="3192651" y="454618"/>
            <a:ext cx="6209655" cy="7439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AA7D1F-55BF-0341-25FE-B6F955505627}"/>
              </a:ext>
            </a:extLst>
          </p:cNvPr>
          <p:cNvSpPr txBox="1"/>
          <p:nvPr/>
        </p:nvSpPr>
        <p:spPr>
          <a:xfrm>
            <a:off x="4760562" y="476807"/>
            <a:ext cx="2670876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Can also look like that</a:t>
            </a:r>
          </a:p>
        </p:txBody>
      </p:sp>
    </p:spTree>
    <p:extLst>
      <p:ext uri="{BB962C8B-B14F-4D97-AF65-F5344CB8AC3E}">
        <p14:creationId xmlns:p14="http://schemas.microsoft.com/office/powerpoint/2010/main" val="4061868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A0ECF0-F797-17CD-F510-B965D8F61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313" y="1022431"/>
            <a:ext cx="8076071" cy="4965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11EEFB-860F-E00A-591C-75410976EE6F}"/>
              </a:ext>
            </a:extLst>
          </p:cNvPr>
          <p:cNvSpPr txBox="1"/>
          <p:nvPr/>
        </p:nvSpPr>
        <p:spPr>
          <a:xfrm>
            <a:off x="3045417" y="6252530"/>
            <a:ext cx="7131804" cy="420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133" dirty="0"/>
              <a:t>Shows the average quality (</a:t>
            </a:r>
            <a:r>
              <a:rPr lang="en-US" sz="2133" dirty="0" err="1"/>
              <a:t>Phred</a:t>
            </a:r>
            <a:r>
              <a:rPr lang="en-US" sz="2133" dirty="0"/>
              <a:t>) score at each 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013BB-21D2-9D40-4A85-37630A42DA85}"/>
              </a:ext>
            </a:extLst>
          </p:cNvPr>
          <p:cNvSpPr txBox="1"/>
          <p:nvPr/>
        </p:nvSpPr>
        <p:spPr>
          <a:xfrm>
            <a:off x="6691756" y="2178197"/>
            <a:ext cx="1016069" cy="420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133" dirty="0"/>
              <a:t>Good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8C7085-250E-723B-A649-36A8105F8224}"/>
              </a:ext>
            </a:extLst>
          </p:cNvPr>
          <p:cNvSpPr txBox="1"/>
          <p:nvPr/>
        </p:nvSpPr>
        <p:spPr>
          <a:xfrm>
            <a:off x="6386957" y="2877344"/>
            <a:ext cx="1625668" cy="420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133" dirty="0"/>
              <a:t>Reasonable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AA72F0-30A3-1B81-B262-CF98C78060F8}"/>
              </a:ext>
            </a:extLst>
          </p:cNvPr>
          <p:cNvSpPr txBox="1"/>
          <p:nvPr/>
        </p:nvSpPr>
        <p:spPr>
          <a:xfrm>
            <a:off x="6691756" y="4161312"/>
            <a:ext cx="1016069" cy="420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133" dirty="0"/>
              <a:t>Bad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3B540A-8DF9-0131-1DCE-EEB0274546C7}"/>
              </a:ext>
            </a:extLst>
          </p:cNvPr>
          <p:cNvSpPr txBox="1"/>
          <p:nvPr/>
        </p:nvSpPr>
        <p:spPr>
          <a:xfrm>
            <a:off x="5672381" y="511346"/>
            <a:ext cx="1601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3368790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5C707F-FDBB-5D6F-A704-452B194F3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383" y="1282942"/>
            <a:ext cx="9373372" cy="53004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ABE113-2900-962D-E1C4-89CA4A643B2C}"/>
              </a:ext>
            </a:extLst>
          </p:cNvPr>
          <p:cNvSpPr txBox="1"/>
          <p:nvPr/>
        </p:nvSpPr>
        <p:spPr>
          <a:xfrm>
            <a:off x="5672381" y="511346"/>
            <a:ext cx="1601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536916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0F62C9-31CC-833C-FABE-E0769C985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314" y="846139"/>
            <a:ext cx="9576721" cy="5539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36686B-4723-D021-91FC-0F173F136C99}"/>
              </a:ext>
            </a:extLst>
          </p:cNvPr>
          <p:cNvSpPr txBox="1"/>
          <p:nvPr/>
        </p:nvSpPr>
        <p:spPr>
          <a:xfrm>
            <a:off x="4553919" y="6357658"/>
            <a:ext cx="4176795" cy="420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133" dirty="0"/>
              <a:t>Has to do with imaging on the chip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4D6EA-E7FD-1E7C-A8AA-BFA2DFAA8C63}"/>
              </a:ext>
            </a:extLst>
          </p:cNvPr>
          <p:cNvSpPr txBox="1"/>
          <p:nvPr/>
        </p:nvSpPr>
        <p:spPr>
          <a:xfrm>
            <a:off x="5672381" y="511346"/>
            <a:ext cx="1601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923022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641</Words>
  <Application>Microsoft Macintosh PowerPoint</Application>
  <PresentationFormat>Widescreen</PresentationFormat>
  <Paragraphs>88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Monaco</vt:lpstr>
      <vt:lpstr>Office Theme</vt:lpstr>
      <vt:lpstr>QC of raw reads (FastQC)</vt:lpstr>
      <vt:lpstr>First: Install FastQC and MultiQC</vt:lpstr>
      <vt:lpstr>Second: download raw sequencing data:</vt:lpstr>
      <vt:lpstr>FastQC </vt:lpstr>
      <vt:lpstr>FastQC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</vt:lpstr>
      <vt:lpstr>PowerPoint Presentation</vt:lpstr>
      <vt:lpstr>PowerPoint Presentation</vt:lpstr>
      <vt:lpstr>Open FastQC + MultiQC results</vt:lpstr>
      <vt:lpstr>Interpreting common FastQC flags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QC of raw reads (FastQC)</dc:title>
  <dc:subject/>
  <dc:creator/>
  <cp:keywords/>
  <dc:description>generated using python-pptx</dc:description>
  <cp:lastModifiedBy>Dikeledi Kekana</cp:lastModifiedBy>
  <cp:revision>3</cp:revision>
  <dcterms:created xsi:type="dcterms:W3CDTF">2013-01-27T09:14:16Z</dcterms:created>
  <dcterms:modified xsi:type="dcterms:W3CDTF">2025-09-16T10:06:00Z</dcterms:modified>
  <cp:category/>
</cp:coreProperties>
</file>